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5"/>
  </p:notesMasterIdLst>
  <p:sldIdLst>
    <p:sldId id="256" r:id="rId2"/>
    <p:sldId id="258" r:id="rId3"/>
    <p:sldId id="259" r:id="rId4"/>
    <p:sldId id="266" r:id="rId5"/>
    <p:sldId id="261" r:id="rId6"/>
    <p:sldId id="331" r:id="rId7"/>
    <p:sldId id="296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297" r:id="rId17"/>
    <p:sldId id="267" r:id="rId18"/>
    <p:sldId id="298" r:id="rId19"/>
    <p:sldId id="300" r:id="rId20"/>
    <p:sldId id="319" r:id="rId21"/>
    <p:sldId id="321" r:id="rId22"/>
    <p:sldId id="320" r:id="rId23"/>
    <p:sldId id="262" r:id="rId24"/>
    <p:sldId id="301" r:id="rId25"/>
    <p:sldId id="322" r:id="rId26"/>
    <p:sldId id="306" r:id="rId27"/>
    <p:sldId id="302" r:id="rId28"/>
    <p:sldId id="329" r:id="rId29"/>
    <p:sldId id="304" r:id="rId30"/>
    <p:sldId id="303" r:id="rId31"/>
    <p:sldId id="307" r:id="rId32"/>
    <p:sldId id="309" r:id="rId33"/>
    <p:sldId id="310" r:id="rId34"/>
    <p:sldId id="311" r:id="rId35"/>
    <p:sldId id="312" r:id="rId36"/>
    <p:sldId id="323" r:id="rId37"/>
    <p:sldId id="324" r:id="rId38"/>
    <p:sldId id="325" r:id="rId39"/>
    <p:sldId id="313" r:id="rId40"/>
    <p:sldId id="326" r:id="rId41"/>
    <p:sldId id="315" r:id="rId42"/>
    <p:sldId id="316" r:id="rId43"/>
    <p:sldId id="314" r:id="rId44"/>
    <p:sldId id="327" r:id="rId45"/>
    <p:sldId id="328" r:id="rId46"/>
    <p:sldId id="317" r:id="rId47"/>
    <p:sldId id="318" r:id="rId48"/>
    <p:sldId id="343" r:id="rId49"/>
    <p:sldId id="341" r:id="rId50"/>
    <p:sldId id="344" r:id="rId51"/>
    <p:sldId id="345" r:id="rId52"/>
    <p:sldId id="346" r:id="rId53"/>
    <p:sldId id="349" r:id="rId5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6"/>
    </p:embeddedFont>
    <p:embeddedFont>
      <p:font typeface="DM Serif Display" pitchFamily="2" charset="0"/>
      <p:regular r:id="rId57"/>
      <p: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57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151"/>
    <a:srgbClr val="8E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6931A-D53A-4965-8D94-B0B3CD37514B}">
  <a:tblStyle styleId="{2186931A-D53A-4965-8D94-B0B3CD3751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660847-D538-4720-8EBD-23D8C54A66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44" y="126"/>
      </p:cViewPr>
      <p:guideLst>
        <p:guide orient="horz" pos="164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d9d4037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d9d4037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35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7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4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5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39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03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30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2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35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51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93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20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36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248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0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3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553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99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7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53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82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858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427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29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904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cff9a82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cff9a82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0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dcff9a82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dcff9a82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cff9a82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dcff9a82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334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96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9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34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2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0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 hasCustomPrompt="1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4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600202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856875" y="2171252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3431925" y="2171252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6002025" y="2171252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34354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 hasCustomPrompt="1"/>
          </p:nvPr>
        </p:nvSpPr>
        <p:spPr>
          <a:xfrm>
            <a:off x="600202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856875" y="3935550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3431925" y="3935550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6002025" y="3935550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715050" y="0"/>
            <a:ext cx="7714575" cy="5143800"/>
            <a:chOff x="715050" y="0"/>
            <a:chExt cx="7714575" cy="5143800"/>
          </a:xfrm>
        </p:grpSpPr>
        <p:cxnSp>
          <p:nvCxnSpPr>
            <p:cNvPr id="118" name="Google Shape;118;p13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50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9505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17550" y="273367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60883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517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883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16" name="Google Shape;216;p23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3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3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3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4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22" name="Google Shape;222;p24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23" name="Google Shape;223;p24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4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4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6" name="Google Shape;226;p24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5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6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6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flipH="1">
            <a:off x="2462700" y="280775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064600" y="4005027"/>
            <a:ext cx="4360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flipH="1">
            <a:off x="660415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45" name="Google Shape;45;p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cxnSp>
          <p:nvCxnSpPr>
            <p:cNvPr id="51" name="Google Shape;51;p6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6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56" name="Google Shape;56;p7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 flipH="1">
            <a:off x="5812125" y="723925"/>
            <a:ext cx="26139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 flipH="1">
            <a:off x="5812125" y="3419750"/>
            <a:ext cx="2613900" cy="8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712000" y="531625"/>
            <a:ext cx="4238700" cy="407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705150" y="3819525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71010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5150" y="1629900"/>
            <a:ext cx="507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5100" y="2611250"/>
            <a:ext cx="5078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710100" y="4608500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9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87" name="Google Shape;87;p10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10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10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10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1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93" name="Google Shape;93;p11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1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1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9273"/>
            <a:ext cx="77139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707015" y="1649085"/>
            <a:ext cx="7567189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Low-Carbon Electricity Generation:</a:t>
            </a:r>
            <a:br>
              <a:rPr lang="en" sz="3600" dirty="0"/>
            </a:br>
            <a:r>
              <a:rPr lang="en" sz="3600" i="1" dirty="0"/>
              <a:t>A Comprehensive Analysis</a:t>
            </a:r>
            <a:endParaRPr sz="3600" i="1"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Valerio Rocca, Giacomo Virginio</a:t>
            </a:r>
            <a:endParaRPr dirty="0"/>
          </a:p>
        </p:txBody>
      </p:sp>
      <p:cxnSp>
        <p:nvCxnSpPr>
          <p:cNvPr id="255" name="Google Shape;255;p3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0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A.Y. 2022/2023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7E8448-9713-A0DF-4C8D-44497E21E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3D1BD-64A9-3F14-CDAA-BE29301A6F7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5FEDE9-9EC2-F290-8F64-BF13058AC71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4B37B-9A4F-ACC0-61AF-ACDD652337D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02018C-1123-897B-6C6F-6E9820E5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856B3D5-CCE7-27F2-E982-8FB7AC4E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35001"/>
            <a:ext cx="7959280" cy="40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F0D78E-1D7C-6FC3-9366-67BB21FEF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89951-E8FF-537D-DB0B-E7FE08310F2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622768-8307-1626-A417-F872922E975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99AFAC-E018-40C3-FBFD-C137FB01092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3A1760-28F5-508F-D838-49D2FF1F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ADC685B-74B3-6420-FA6A-D1968FB6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18100"/>
            <a:ext cx="7294447" cy="37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57D1FE-9A02-34BD-7296-9744BEC60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BAB98-DE2D-5135-F3CD-77A39E83C6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37AABC-1D74-5AE9-85FF-957689DBD06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5613BF-7BAE-92C7-2F58-861775833B7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40202-AFAF-373A-9A65-7BCA9C5B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D03B7D4-0EC9-AF8E-B079-631AEB4E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32570"/>
            <a:ext cx="7993694" cy="38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99B17E-C861-A8D6-E9FA-CA364583E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AE894-181E-39EB-1975-E39C68B74F6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A70CD9-7C5F-3742-15D3-68A4D04996C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B7D907-CE9D-E565-DAF3-015050A23F2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C0D34D-0A8F-17B5-936D-03D64E9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CC8E8A7-1A51-860E-747B-18040D3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79910"/>
            <a:ext cx="7704000" cy="38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AB179EE-51E7-8059-7C2F-DA34451E16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225F0-B8E9-923D-9CAD-6D63639F591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B54B1D-1D36-242D-D5CF-D771467C8B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FEF685-8141-6CEF-E056-E24983DE3C2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742B0A-7517-D281-7071-5EC44F67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529BE02-D9C7-E4ED-62DD-1641B348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17388"/>
            <a:ext cx="7012059" cy="39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D4301B-4998-285C-DB62-BF7B123CA2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2CEB0-5ED8-0058-3BC2-13CEEC7B057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464ACD-7033-1341-C0EF-03D15A0C5AF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B31109-36AE-A0BD-F2DB-0EB8C984B22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433198-294D-2945-91CB-E685D889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0212216-0B97-E2A3-4586-66E6C1C8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45" y="535000"/>
            <a:ext cx="4633909" cy="4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Descriptive</a:t>
            </a:r>
            <a:r>
              <a:rPr lang="it-IT" sz="5400" dirty="0"/>
              <a:t> </a:t>
            </a:r>
            <a:r>
              <a:rPr lang="it-IT" sz="5400" dirty="0" err="1"/>
              <a:t>Analyses</a:t>
            </a:r>
            <a:endParaRPr lang="it-IT"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45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" y="538325"/>
            <a:ext cx="5464302" cy="4066060"/>
          </a:xfrm>
          <a:prstGeom prst="rect">
            <a:avLst/>
          </a:prstGeom>
        </p:spPr>
      </p:pic>
      <p:sp>
        <p:nvSpPr>
          <p:cNvPr id="24" name="Google Shape;385;p37">
            <a:extLst>
              <a:ext uri="{FF2B5EF4-FFF2-40B4-BE49-F238E27FC236}">
                <a16:creationId xmlns:a16="http://schemas.microsoft.com/office/drawing/2014/main" id="{9A60081F-9B54-7D73-C423-79643ECB6F9D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yearly growth of electricity generation from LC source: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21.6%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9" y="538071"/>
            <a:ext cx="2187017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25151"/>
                </a:solidFill>
              </a:rPr>
              <a:t>A</a:t>
            </a:r>
            <a:r>
              <a:rPr lang="en" sz="2800" dirty="0">
                <a:solidFill>
                  <a:schemeClr val="bg2"/>
                </a:solidFill>
              </a:rPr>
              <a:t> global </a:t>
            </a:r>
            <a:r>
              <a:rPr lang="en" sz="2800" dirty="0">
                <a:solidFill>
                  <a:srgbClr val="525151"/>
                </a:solidFill>
              </a:rPr>
              <a:t>overview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434" name="Google Shape;434;p41"/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1C195B-2368-FC09-2EA3-9687A773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8" y="1159607"/>
            <a:ext cx="5426991" cy="2764693"/>
          </a:xfrm>
          <a:prstGeom prst="rect">
            <a:avLst/>
          </a:prstGeom>
        </p:spPr>
      </p:pic>
      <p:cxnSp>
        <p:nvCxnSpPr>
          <p:cNvPr id="6" name="Google Shape;434;p41">
            <a:extLst>
              <a:ext uri="{FF2B5EF4-FFF2-40B4-BE49-F238E27FC236}">
                <a16:creationId xmlns:a16="http://schemas.microsoft.com/office/drawing/2014/main" id="{5EF24094-9369-283C-FD73-F134CFFF85A7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85;p37">
            <a:extLst>
              <a:ext uri="{FF2B5EF4-FFF2-40B4-BE49-F238E27FC236}">
                <a16:creationId xmlns:a16="http://schemas.microsoft.com/office/drawing/2014/main" id="{1CBE67B2-1ED4-1B8A-C676-E82749C17943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of LC electricity generated by China and USA: </a:t>
            </a:r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41%</a:t>
            </a:r>
            <a:endParaRPr lang="en-US" sz="1200" dirty="0">
              <a:solidFill>
                <a:srgbClr val="52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9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History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of low-carbon </a:t>
            </a:r>
            <a:r>
              <a:rPr lang="it-IT" sz="2800" dirty="0">
                <a:solidFill>
                  <a:srgbClr val="525151"/>
                </a:solidFill>
              </a:rPr>
              <a:t>generation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8100" y="538325"/>
            <a:ext cx="5076620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4543157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02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56874" y="2171252"/>
            <a:ext cx="3410325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r>
              <a:rPr lang="it-IT" dirty="0" err="1"/>
              <a:t>Pre</a:t>
            </a:r>
            <a:r>
              <a:rPr lang="it-IT" dirty="0"/>
              <a:t>-processing and EDA</a:t>
            </a:r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4561910" y="2171252"/>
            <a:ext cx="3496704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Analyses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4" y="3935550"/>
            <a:ext cx="3023749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/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4802511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4535058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First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dawn</a:t>
            </a:r>
            <a:r>
              <a:rPr lang="it-IT" sz="2800" dirty="0">
                <a:solidFill>
                  <a:srgbClr val="525151"/>
                </a:solidFill>
              </a:rPr>
              <a:t> of low-carbon </a:t>
            </a:r>
            <a:r>
              <a:rPr lang="it-IT" sz="2800" dirty="0" err="1">
                <a:solidFill>
                  <a:srgbClr val="525151"/>
                </a:solidFill>
              </a:rPr>
              <a:t>electricity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Second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nuclear’s</a:t>
            </a:r>
            <a:r>
              <a:rPr lang="it-IT" sz="2800" dirty="0">
                <a:solidFill>
                  <a:srgbClr val="525151"/>
                </a:solidFill>
              </a:rPr>
              <a:t>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7" y="538071"/>
            <a:ext cx="2608782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Third </a:t>
            </a:r>
            <a:r>
              <a:rPr lang="it-IT" sz="2800" dirty="0" err="1">
                <a:solidFill>
                  <a:schemeClr val="bg2"/>
                </a:solidFill>
              </a:rPr>
              <a:t>phase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renewables</a:t>
            </a:r>
            <a:r>
              <a:rPr lang="it-IT" sz="2800" dirty="0">
                <a:solidFill>
                  <a:srgbClr val="525151"/>
                </a:solidFill>
              </a:rPr>
              <a:t>’ golden age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9742B-F749-21D4-AE22-8782CB0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408" y="538325"/>
            <a:ext cx="5074004" cy="40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Grouping in </a:t>
            </a:r>
            <a:r>
              <a:rPr lang="en" dirty="0">
                <a:solidFill>
                  <a:schemeClr val="bg2"/>
                </a:solidFill>
              </a:rPr>
              <a:t>macroregions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8" name="Picture 4267">
            <a:extLst>
              <a:ext uri="{FF2B5EF4-FFF2-40B4-BE49-F238E27FC236}">
                <a16:creationId xmlns:a16="http://schemas.microsoft.com/office/drawing/2014/main" id="{0945CFA5-7194-BB74-2C3E-19874EB5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99086"/>
            <a:ext cx="7548075" cy="34869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5798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Low-carbon and </a:t>
            </a: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: </a:t>
            </a:r>
            <a:r>
              <a:rPr lang="it-IT" sz="2800" dirty="0" err="1">
                <a:solidFill>
                  <a:srgbClr val="525151"/>
                </a:solidFill>
              </a:rPr>
              <a:t>how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does</a:t>
            </a:r>
            <a:r>
              <a:rPr lang="it-IT" sz="2800" dirty="0">
                <a:solidFill>
                  <a:srgbClr val="525151"/>
                </a:solidFill>
              </a:rPr>
              <a:t> generation </a:t>
            </a:r>
            <a:r>
              <a:rPr lang="it-IT" sz="2800" dirty="0" err="1">
                <a:solidFill>
                  <a:srgbClr val="525151"/>
                </a:solidFill>
              </a:rPr>
              <a:t>vary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7" y="1063082"/>
            <a:ext cx="5442379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3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Transversal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importance</a:t>
            </a:r>
            <a:r>
              <a:rPr lang="it-IT" sz="2800" dirty="0">
                <a:solidFill>
                  <a:srgbClr val="525151"/>
                </a:solidFill>
              </a:rPr>
              <a:t> of </a:t>
            </a: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34" y="1063082"/>
            <a:ext cx="5437604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rgbClr val="525151"/>
                </a:solidFill>
              </a:rPr>
              <a:t>Zoom on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>
                <a:solidFill>
                  <a:schemeClr val="bg2"/>
                </a:solidFill>
              </a:rPr>
              <a:t>non-</a:t>
            </a:r>
            <a:r>
              <a:rPr lang="it-IT" sz="2800" dirty="0" err="1">
                <a:solidFill>
                  <a:schemeClr val="bg2"/>
                </a:solidFill>
              </a:rPr>
              <a:t>hydro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 err="1">
                <a:solidFill>
                  <a:schemeClr val="bg2"/>
                </a:solidFill>
              </a:rPr>
              <a:t>renewables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F2296-2B5E-DFAF-3D86-9870DD7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7321" y="899532"/>
            <a:ext cx="5359152" cy="30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rgbClr val="525151"/>
                </a:solidFill>
              </a:rPr>
              <a:t>Higher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share </a:t>
            </a:r>
            <a:r>
              <a:rPr lang="it-IT" sz="2800" dirty="0" err="1">
                <a:solidFill>
                  <a:srgbClr val="525151"/>
                </a:solidFill>
              </a:rPr>
              <a:t>means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 err="1">
                <a:solidFill>
                  <a:srgbClr val="525151"/>
                </a:solidFill>
              </a:rPr>
              <a:t>stronger</a:t>
            </a:r>
            <a:r>
              <a:rPr lang="it-IT" sz="2800" dirty="0">
                <a:solidFill>
                  <a:srgbClr val="525151"/>
                </a:solidFill>
              </a:rPr>
              <a:t> </a:t>
            </a:r>
            <a:r>
              <a:rPr lang="it-IT" sz="2800" dirty="0">
                <a:solidFill>
                  <a:schemeClr val="bg2"/>
                </a:solidFill>
              </a:rPr>
              <a:t>green </a:t>
            </a:r>
            <a:r>
              <a:rPr lang="it-IT" sz="2800" dirty="0" err="1">
                <a:solidFill>
                  <a:schemeClr val="bg2"/>
                </a:solidFill>
              </a:rPr>
              <a:t>transition</a:t>
            </a:r>
            <a:r>
              <a:rPr lang="it-IT" sz="2800" dirty="0">
                <a:solidFill>
                  <a:srgbClr val="525151"/>
                </a:solidFill>
              </a:rPr>
              <a:t>?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7" y="1335581"/>
            <a:ext cx="5383999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0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35125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South-Africa: </a:t>
            </a:r>
            <a:r>
              <a:rPr lang="it-IT" sz="2800" dirty="0">
                <a:solidFill>
                  <a:srgbClr val="525151"/>
                </a:solidFill>
              </a:rPr>
              <a:t>the </a:t>
            </a:r>
            <a:r>
              <a:rPr lang="it-IT" sz="2800" dirty="0" err="1">
                <a:solidFill>
                  <a:srgbClr val="525151"/>
                </a:solidFill>
              </a:rPr>
              <a:t>outperforming</a:t>
            </a:r>
            <a:r>
              <a:rPr lang="it-IT" sz="2800" dirty="0">
                <a:solidFill>
                  <a:srgbClr val="525151"/>
                </a:solidFill>
              </a:rPr>
              <a:t> country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941" y="1335581"/>
            <a:ext cx="5323551" cy="26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74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25151"/>
                </a:solidFill>
              </a:rPr>
              <a:t>The </a:t>
            </a:r>
            <a:r>
              <a:rPr lang="en" dirty="0">
                <a:solidFill>
                  <a:schemeClr val="bg2"/>
                </a:solidFill>
              </a:rPr>
              <a:t>Green Score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9FB49C-97E3-E24E-A036-303591FE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2" y="2291518"/>
            <a:ext cx="5878912" cy="7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</a:t>
            </a:r>
            <a:r>
              <a:rPr lang="it-IT" sz="5400" dirty="0" err="1"/>
              <a:t>Pre</a:t>
            </a:r>
            <a:r>
              <a:rPr lang="it-IT" sz="5400" dirty="0"/>
              <a:t>-processing and EDA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Green Score </a:t>
            </a:r>
            <a:r>
              <a:rPr lang="it-IT" sz="2800" dirty="0">
                <a:solidFill>
                  <a:srgbClr val="525151"/>
                </a:solidFill>
              </a:rPr>
              <a:t>in </a:t>
            </a:r>
            <a:r>
              <a:rPr lang="it-IT" sz="2800" dirty="0" err="1">
                <a:solidFill>
                  <a:srgbClr val="525151"/>
                </a:solidFill>
              </a:rPr>
              <a:t>different</a:t>
            </a:r>
            <a:r>
              <a:rPr lang="it-IT" sz="2800" dirty="0">
                <a:solidFill>
                  <a:srgbClr val="525151"/>
                </a:solidFill>
              </a:rPr>
              <a:t> countries</a:t>
            </a:r>
            <a:endParaRPr sz="2800" dirty="0">
              <a:solidFill>
                <a:srgbClr val="52515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35581"/>
            <a:ext cx="5378397" cy="2627954"/>
          </a:xfrm>
          <a:prstGeom prst="rect">
            <a:avLst/>
          </a:prstGeom>
        </p:spPr>
      </p:pic>
      <p:cxnSp>
        <p:nvCxnSpPr>
          <p:cNvPr id="2" name="Google Shape;434;p41">
            <a:extLst>
              <a:ext uri="{FF2B5EF4-FFF2-40B4-BE49-F238E27FC236}">
                <a16:creationId xmlns:a16="http://schemas.microsoft.com/office/drawing/2014/main" id="{B7C5A810-32DE-BD4B-7740-A975DA7D2BF9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434;p41">
            <a:extLst>
              <a:ext uri="{FF2B5EF4-FFF2-40B4-BE49-F238E27FC236}">
                <a16:creationId xmlns:a16="http://schemas.microsoft.com/office/drawing/2014/main" id="{3EB05048-CEFC-BA71-9B03-DAB37573AA4E}"/>
              </a:ext>
            </a:extLst>
          </p:cNvPr>
          <p:cNvCxnSpPr>
            <a:cxnSpLocks/>
          </p:cNvCxnSpPr>
          <p:nvPr/>
        </p:nvCxnSpPr>
        <p:spPr>
          <a:xfrm flipH="1">
            <a:off x="6430537" y="3114675"/>
            <a:ext cx="19725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85;p37">
            <a:extLst>
              <a:ext uri="{FF2B5EF4-FFF2-40B4-BE49-F238E27FC236}">
                <a16:creationId xmlns:a16="http://schemas.microsoft.com/office/drawing/2014/main" id="{97DF42F3-93B9-D3D6-47F0-64A0EAF124BF}"/>
              </a:ext>
            </a:extLst>
          </p:cNvPr>
          <p:cNvSpPr txBox="1">
            <a:spLocks/>
          </p:cNvSpPr>
          <p:nvPr/>
        </p:nvSpPr>
        <p:spPr>
          <a:xfrm>
            <a:off x="6327560" y="3228695"/>
            <a:ext cx="219668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r>
              <a:rPr lang="en-US" sz="1200" dirty="0">
                <a:solidFill>
                  <a:srgbClr val="52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highlighted: Laos, Bhutan, Paraguay and Norway</a:t>
            </a:r>
          </a:p>
        </p:txBody>
      </p:sp>
    </p:spTree>
    <p:extLst>
      <p:ext uri="{BB962C8B-B14F-4D97-AF65-F5344CB8AC3E}">
        <p14:creationId xmlns:p14="http://schemas.microsoft.com/office/powerpoint/2010/main" val="401035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Hydropower</a:t>
            </a:r>
            <a:br>
              <a:rPr lang="it-IT" sz="2800" dirty="0">
                <a:solidFill>
                  <a:schemeClr val="bg2"/>
                </a:solidFill>
              </a:rPr>
            </a:br>
            <a:r>
              <a:rPr lang="it-IT" sz="2800" dirty="0" err="1">
                <a:solidFill>
                  <a:schemeClr val="bg2"/>
                </a:solidFill>
              </a:rPr>
              <a:t>dominance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in the </a:t>
            </a:r>
            <a:r>
              <a:rPr lang="it-IT" sz="2800" dirty="0" err="1">
                <a:solidFill>
                  <a:schemeClr val="tx1"/>
                </a:solidFill>
              </a:rPr>
              <a:t>outliers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518" y="1358970"/>
            <a:ext cx="5378397" cy="25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5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Laos</a:t>
            </a:r>
            <a:r>
              <a:rPr lang="en" dirty="0">
                <a:solidFill>
                  <a:srgbClr val="525151"/>
                </a:solidFill>
              </a:rPr>
              <a:t>: the Battery of Southeast Asia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1" y="1263704"/>
            <a:ext cx="7520470" cy="312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11C1C-B163-6797-8A52-CBE0421CF8A5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https://www.andritz.com/hydro-en/hydronews/hydro-news-asia/laos</a:t>
            </a:r>
          </a:p>
        </p:txBody>
      </p:sp>
    </p:spTree>
    <p:extLst>
      <p:ext uri="{BB962C8B-B14F-4D97-AF65-F5344CB8AC3E}">
        <p14:creationId xmlns:p14="http://schemas.microsoft.com/office/powerpoint/2010/main" val="327327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Which</a:t>
            </a:r>
            <a:r>
              <a:rPr lang="it-IT" sz="2800" dirty="0">
                <a:solidFill>
                  <a:schemeClr val="bg2"/>
                </a:solidFill>
              </a:rPr>
              <a:t> sources </a:t>
            </a:r>
            <a:r>
              <a:rPr lang="it-IT" sz="2800" dirty="0" err="1">
                <a:solidFill>
                  <a:schemeClr val="tx1"/>
                </a:solidFill>
              </a:rPr>
              <a:t>influence</a:t>
            </a:r>
            <a:r>
              <a:rPr lang="it-IT" sz="2800" dirty="0">
                <a:solidFill>
                  <a:schemeClr val="tx1"/>
                </a:solidFill>
              </a:rPr>
              <a:t> the Green Score?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285415"/>
            <a:ext cx="5405987" cy="27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5" y="538071"/>
            <a:ext cx="2454649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Macroregions</a:t>
            </a:r>
            <a:r>
              <a:rPr lang="it-IT" sz="2800" dirty="0">
                <a:solidFill>
                  <a:schemeClr val="bg2"/>
                </a:solidFill>
              </a:rPr>
              <a:t> </a:t>
            </a:r>
            <a:r>
              <a:rPr lang="it-IT" sz="2800" dirty="0">
                <a:solidFill>
                  <a:schemeClr val="tx1"/>
                </a:solidFill>
              </a:rPr>
              <a:t>and</a:t>
            </a:r>
            <a:r>
              <a:rPr lang="it-IT" sz="2800" dirty="0">
                <a:solidFill>
                  <a:schemeClr val="bg2"/>
                </a:solidFill>
              </a:rPr>
              <a:t> Green Scores</a:t>
            </a:r>
            <a:endParaRPr sz="2800" dirty="0">
              <a:solidFill>
                <a:schemeClr val="bg2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34664"/>
            <a:ext cx="5405987" cy="26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1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an </a:t>
            </a:r>
            <a:r>
              <a:rPr lang="it-IT" sz="2800" dirty="0" err="1">
                <a:solidFill>
                  <a:schemeClr val="tx1"/>
                </a:solidFill>
              </a:rPr>
              <a:t>heterogeneous</a:t>
            </a:r>
            <a:r>
              <a:rPr lang="it-IT" sz="2800" dirty="0">
                <a:solidFill>
                  <a:schemeClr val="tx1"/>
                </a:solidFill>
              </a:rPr>
              <a:t> energy mix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8734"/>
            <a:ext cx="5405987" cy="2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>
                <a:solidFill>
                  <a:schemeClr val="tx1"/>
                </a:solidFill>
              </a:rPr>
              <a:t>some </a:t>
            </a:r>
            <a:r>
              <a:rPr lang="it-IT" sz="2800" dirty="0" err="1">
                <a:solidFill>
                  <a:schemeClr val="tx1"/>
                </a:solidFill>
              </a:rPr>
              <a:t>driven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49474"/>
            <a:ext cx="5405987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by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power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64180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bg2"/>
                </a:solidFill>
              </a:rPr>
              <a:t>Developed</a:t>
            </a:r>
            <a:r>
              <a:rPr lang="it-IT" sz="2800" dirty="0">
                <a:solidFill>
                  <a:schemeClr val="bg2"/>
                </a:solidFill>
              </a:rPr>
              <a:t> Countries: </a:t>
            </a:r>
            <a:r>
              <a:rPr lang="it-IT" sz="2800" dirty="0" err="1">
                <a:solidFill>
                  <a:schemeClr val="tx1"/>
                </a:solidFill>
              </a:rPr>
              <a:t>others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still</a:t>
            </a:r>
            <a:r>
              <a:rPr lang="it-IT" sz="2800" dirty="0">
                <a:solidFill>
                  <a:schemeClr val="tx1"/>
                </a:solidFill>
              </a:rPr>
              <a:t> by non-</a:t>
            </a:r>
            <a:r>
              <a:rPr lang="it-IT" sz="2800" dirty="0" err="1">
                <a:solidFill>
                  <a:schemeClr val="tx1"/>
                </a:solidFill>
              </a:rPr>
              <a:t>hydro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renewables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9" y="1349474"/>
            <a:ext cx="5405985" cy="25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4" y="538071"/>
            <a:ext cx="258103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Eastern Europe: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nuclear</a:t>
            </a:r>
            <a:r>
              <a:rPr lang="it-IT" sz="2800" dirty="0">
                <a:solidFill>
                  <a:schemeClr val="tx1"/>
                </a:solidFill>
              </a:rPr>
              <a:t> </a:t>
            </a:r>
            <a:r>
              <a:rPr lang="it-IT" sz="2800" dirty="0" err="1">
                <a:solidFill>
                  <a:schemeClr val="tx1"/>
                </a:solidFill>
              </a:rPr>
              <a:t>region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A4ADC1-395F-D3A0-5379-0430A61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618" y="1355046"/>
            <a:ext cx="5405987" cy="25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1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2310750" y="1680375"/>
            <a:ext cx="45225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subTitle" idx="1"/>
          </p:nvPr>
        </p:nvSpPr>
        <p:spPr>
          <a:xfrm>
            <a:off x="1499250" y="3888487"/>
            <a:ext cx="6145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datasets merged to obtain the final one</a:t>
            </a:r>
            <a:endParaRPr dirty="0"/>
          </a:p>
        </p:txBody>
      </p:sp>
      <p:cxnSp>
        <p:nvCxnSpPr>
          <p:cNvPr id="425" name="Google Shape;425;p4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290" y="1361477"/>
            <a:ext cx="535211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 </a:t>
            </a:r>
            <a:r>
              <a:rPr lang="it-IT" sz="2800" dirty="0">
                <a:solidFill>
                  <a:schemeClr val="tx1"/>
                </a:solidFill>
              </a:rPr>
              <a:t>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915" y="1361164"/>
            <a:ext cx="5366864" cy="2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5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Latin-America, Asia and Sub-</a:t>
            </a:r>
            <a:r>
              <a:rPr lang="it-IT" sz="2800" dirty="0" err="1">
                <a:solidFill>
                  <a:schemeClr val="bg2"/>
                </a:solidFill>
              </a:rPr>
              <a:t>Saharan</a:t>
            </a:r>
            <a:r>
              <a:rPr lang="it-IT" sz="2800" dirty="0">
                <a:solidFill>
                  <a:schemeClr val="bg2"/>
                </a:solidFill>
              </a:rPr>
              <a:t> Africa:</a:t>
            </a:r>
            <a:r>
              <a:rPr lang="it-IT" sz="2800" dirty="0">
                <a:solidFill>
                  <a:schemeClr val="tx1"/>
                </a:solidFill>
              </a:rPr>
              <a:t> the </a:t>
            </a:r>
            <a:r>
              <a:rPr lang="it-IT" sz="2800" dirty="0" err="1">
                <a:solidFill>
                  <a:schemeClr val="tx1"/>
                </a:solidFill>
              </a:rPr>
              <a:t>hydropower</a:t>
            </a:r>
            <a:r>
              <a:rPr lang="it-IT" sz="2800" dirty="0">
                <a:solidFill>
                  <a:schemeClr val="tx1"/>
                </a:solidFill>
              </a:rPr>
              <a:t> rule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335" y="1361477"/>
            <a:ext cx="536602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Uruguay: </a:t>
            </a:r>
            <a:r>
              <a:rPr lang="it-IT" sz="2800" dirty="0">
                <a:solidFill>
                  <a:schemeClr val="tx1"/>
                </a:solidFill>
              </a:rPr>
              <a:t>the wind </a:t>
            </a:r>
            <a:r>
              <a:rPr lang="it-IT" sz="2800" dirty="0" err="1">
                <a:solidFill>
                  <a:schemeClr val="tx1"/>
                </a:solidFill>
              </a:rPr>
              <a:t>republic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354" y="1361329"/>
            <a:ext cx="5405987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3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3" y="538071"/>
            <a:ext cx="2759451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/>
                </a:solidFill>
              </a:rPr>
              <a:t>Kenya: </a:t>
            </a:r>
            <a:r>
              <a:rPr lang="it-IT" sz="2800" dirty="0">
                <a:solidFill>
                  <a:schemeClr val="tx1"/>
                </a:solidFill>
              </a:rPr>
              <a:t>a </a:t>
            </a:r>
            <a:r>
              <a:rPr lang="it-IT" sz="2800" dirty="0" err="1">
                <a:solidFill>
                  <a:schemeClr val="tx1"/>
                </a:solidFill>
              </a:rPr>
              <a:t>successful</a:t>
            </a:r>
            <a:r>
              <a:rPr lang="it-IT" sz="2800" dirty="0">
                <a:solidFill>
                  <a:schemeClr val="tx1"/>
                </a:solidFill>
              </a:rPr>
              <a:t> exploitation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906" y="1361329"/>
            <a:ext cx="5362883" cy="25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1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Kenya</a:t>
            </a:r>
            <a:r>
              <a:rPr lang="en" dirty="0">
                <a:solidFill>
                  <a:srgbClr val="525151"/>
                </a:solidFill>
              </a:rPr>
              <a:t>: a successful exploitation</a:t>
            </a:r>
            <a:endParaRPr dirty="0">
              <a:solidFill>
                <a:srgbClr val="525151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B67CF2-DBEE-B768-2AA4-50CBB315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006" y="1263704"/>
            <a:ext cx="6664420" cy="3129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DB46C2-DD8D-5684-B634-D3C6DBDAEB29}"/>
              </a:ext>
            </a:extLst>
          </p:cNvPr>
          <p:cNvSpPr txBox="1"/>
          <p:nvPr/>
        </p:nvSpPr>
        <p:spPr>
          <a:xfrm>
            <a:off x="632460" y="4650760"/>
            <a:ext cx="77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https://www.imf.org/en/Publications/fandd/issues/2022/12/country-case-kenya-taps-the-earth-heat</a:t>
            </a:r>
          </a:p>
        </p:txBody>
      </p:sp>
    </p:spTree>
    <p:extLst>
      <p:ext uri="{BB962C8B-B14F-4D97-AF65-F5344CB8AC3E}">
        <p14:creationId xmlns:p14="http://schemas.microsoft.com/office/powerpoint/2010/main" val="1770135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 flipH="1">
            <a:off x="6250732" y="538071"/>
            <a:ext cx="2603336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</a:rPr>
              <a:t>The Middle East and North Africa:</a:t>
            </a:r>
            <a:r>
              <a:rPr lang="en-US" sz="2800" dirty="0">
                <a:solidFill>
                  <a:schemeClr val="tx1"/>
                </a:solidFill>
              </a:rPr>
              <a:t> the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fossil fuel dependency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8" name="Google Shape;434;p41">
            <a:extLst>
              <a:ext uri="{FF2B5EF4-FFF2-40B4-BE49-F238E27FC236}">
                <a16:creationId xmlns:a16="http://schemas.microsoft.com/office/drawing/2014/main" id="{C87F0E7E-E574-B1FA-5185-F39D0EED8C6D}"/>
              </a:ext>
            </a:extLst>
          </p:cNvPr>
          <p:cNvCxnSpPr>
            <a:cxnSpLocks/>
          </p:cNvCxnSpPr>
          <p:nvPr/>
        </p:nvCxnSpPr>
        <p:spPr>
          <a:xfrm>
            <a:off x="6188834" y="533400"/>
            <a:ext cx="0" cy="4070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7B3B4-5A37-AECF-12B3-EC66E6CF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970" y="1361477"/>
            <a:ext cx="5360755" cy="25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9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 capita </a:t>
            </a:r>
            <a:r>
              <a:rPr lang="en-US" dirty="0">
                <a:solidFill>
                  <a:schemeClr val="bg2"/>
                </a:solidFill>
              </a:rPr>
              <a:t>reserves </a:t>
            </a:r>
            <a:r>
              <a:rPr lang="en-US" dirty="0">
                <a:solidFill>
                  <a:schemeClr val="tx1"/>
                </a:solidFill>
              </a:rPr>
              <a:t>of oil and gas</a:t>
            </a:r>
            <a:endParaRPr lang="it-IT" dirty="0">
              <a:solidFill>
                <a:schemeClr val="tx1"/>
              </a:solidFill>
            </a:endParaRPr>
          </a:p>
        </p:txBody>
      </p:sp>
      <p:graphicFrame>
        <p:nvGraphicFramePr>
          <p:cNvPr id="453" name="Google Shape;453;p43"/>
          <p:cNvGraphicFramePr/>
          <p:nvPr>
            <p:extLst>
              <p:ext uri="{D42A27DB-BD31-4B8C-83A1-F6EECF244321}">
                <p14:modId xmlns:p14="http://schemas.microsoft.com/office/powerpoint/2010/main" val="85959519"/>
              </p:ext>
            </p:extLst>
          </p:nvPr>
        </p:nvGraphicFramePr>
        <p:xfrm>
          <a:off x="715125" y="1341424"/>
          <a:ext cx="7722631" cy="2754790"/>
        </p:xfrm>
        <a:graphic>
          <a:graphicData uri="http://schemas.openxmlformats.org/drawingml/2006/table">
            <a:tbl>
              <a:tblPr>
                <a:noFill/>
                <a:tableStyleId>{E8660847-D538-4720-8EBD-23D8C54A6644}</a:tableStyleId>
              </a:tblPr>
              <a:tblGrid>
                <a:gridCol w="273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Oil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i="1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Gas (2020)</a:t>
                      </a:r>
                      <a:endParaRPr sz="2000" i="1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66675" marB="666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Middle East &amp;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North Africa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 469.81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583,180.3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9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Other countries</a:t>
                      </a:r>
                      <a:endParaRPr sz="20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5250" marR="952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18.40 tonnes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22,920.9 m</a:t>
                      </a:r>
                      <a:r>
                        <a:rPr lang="en" sz="1800" baseline="30000" dirty="0">
                          <a:solidFill>
                            <a:schemeClr val="dk1"/>
                          </a:solidFill>
                          <a:latin typeface="DM Serif Display" pitchFamily="2" charset="0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800" baseline="30000" dirty="0">
                        <a:solidFill>
                          <a:schemeClr val="dk1"/>
                        </a:solidFill>
                        <a:latin typeface="DM Serif Display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54" name="Google Shape;454;p43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8236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936701" y="2807750"/>
            <a:ext cx="7483098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 Data </a:t>
            </a:r>
            <a:r>
              <a:rPr lang="it-IT" sz="5400" dirty="0" err="1"/>
              <a:t>Modeling</a:t>
            </a:r>
            <a:endParaRPr lang="it-IT"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306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5C4FFF8-93EF-0C72-C947-EF42387C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512" y="1634315"/>
            <a:ext cx="2339550" cy="482700"/>
          </a:xfrm>
        </p:spPr>
        <p:txBody>
          <a:bodyPr/>
          <a:lstStyle/>
          <a:p>
            <a:r>
              <a:rPr lang="it-IT" dirty="0" err="1"/>
              <a:t>Preparation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28BCC3-D23C-B400-7988-D36E14A3053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80512" y="2236109"/>
            <a:ext cx="2109000" cy="1400100"/>
          </a:xfrm>
        </p:spPr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Adding to dataset the tag variable (and dummy tag).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Subset for years between 2000 and 2019.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Keep only complete cases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2D9131F-4581-604B-53D6-67AB5BA6BAC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47512" y="2236129"/>
            <a:ext cx="2109000" cy="1400100"/>
          </a:xfrm>
        </p:spPr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normalization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logit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selectvar_nl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setup_lr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rs_models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do_models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D615C8-A6AC-EE36-C393-5677BEF4A75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18312" y="2236109"/>
            <a:ext cx="2109000" cy="1400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and </a:t>
            </a:r>
            <a:r>
              <a:rPr lang="it-IT" dirty="0" err="1"/>
              <a:t>analyzing</a:t>
            </a:r>
            <a:r>
              <a:rPr lang="it-IT" dirty="0"/>
              <a:t> best models </a:t>
            </a:r>
            <a:r>
              <a:rPr lang="it-IT" dirty="0" err="1"/>
              <a:t>obtained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D2744FB-7B6C-6D2A-EFFD-E0DA078E3F1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20061" y="1634315"/>
            <a:ext cx="2729409" cy="482700"/>
          </a:xfrm>
        </p:spPr>
        <p:txBody>
          <a:bodyPr/>
          <a:lstStyle/>
          <a:p>
            <a:r>
              <a:rPr lang="it-IT" dirty="0" err="1"/>
              <a:t>Function</a:t>
            </a:r>
            <a:r>
              <a:rPr lang="it-IT" dirty="0"/>
              <a:t> Definition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849B6AE-5756-E5CB-3287-DD05055C046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18312" y="1634315"/>
            <a:ext cx="2339550" cy="482700"/>
          </a:xfrm>
        </p:spPr>
        <p:txBody>
          <a:bodyPr/>
          <a:lstStyle/>
          <a:p>
            <a:r>
              <a:rPr lang="it-IT" dirty="0"/>
              <a:t>Models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334DC-1664-F682-2347-F8007EE9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r>
              <a:rPr lang="it-IT" dirty="0"/>
              <a:t>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8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datasets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dataset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Other</a:t>
            </a:r>
            <a:r>
              <a:rPr lang="it-IT" dirty="0"/>
              <a:t> datasets</a:t>
            </a: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containing the main features (e.g., electricity generation from X source, net electricity import).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Contains a row for each country and for each year.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containing additional features useful for the analyses (e.g., death rate from air pollution, oil reserves).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Those datasets have been left joined to the Energy dataset.</a:t>
            </a:r>
            <a:endParaRPr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119650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10566;p65">
            <a:extLst>
              <a:ext uri="{FF2B5EF4-FFF2-40B4-BE49-F238E27FC236}">
                <a16:creationId xmlns:a16="http://schemas.microsoft.com/office/drawing/2014/main" id="{4EF96980-2268-0A93-A736-3F8E9E792A36}"/>
              </a:ext>
            </a:extLst>
          </p:cNvPr>
          <p:cNvGrpSpPr/>
          <p:nvPr/>
        </p:nvGrpSpPr>
        <p:grpSpPr>
          <a:xfrm>
            <a:off x="1472654" y="1561171"/>
            <a:ext cx="393317" cy="452499"/>
            <a:chOff x="1331406" y="1513361"/>
            <a:chExt cx="301784" cy="348607"/>
          </a:xfrm>
          <a:solidFill>
            <a:schemeClr val="bg2"/>
          </a:solidFill>
        </p:grpSpPr>
        <p:sp>
          <p:nvSpPr>
            <p:cNvPr id="10" name="Google Shape;10567;p65">
              <a:extLst>
                <a:ext uri="{FF2B5EF4-FFF2-40B4-BE49-F238E27FC236}">
                  <a16:creationId xmlns:a16="http://schemas.microsoft.com/office/drawing/2014/main" id="{E627A67A-2D66-E120-3049-15C152F0C5CF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68;p65">
              <a:extLst>
                <a:ext uri="{FF2B5EF4-FFF2-40B4-BE49-F238E27FC236}">
                  <a16:creationId xmlns:a16="http://schemas.microsoft.com/office/drawing/2014/main" id="{72C31815-A0D3-CDB5-AFB1-5260A5C90805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69;p65">
              <a:extLst>
                <a:ext uri="{FF2B5EF4-FFF2-40B4-BE49-F238E27FC236}">
                  <a16:creationId xmlns:a16="http://schemas.microsoft.com/office/drawing/2014/main" id="{AE2C0DF9-46D9-0577-B583-35311B9D653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0;p65">
              <a:extLst>
                <a:ext uri="{FF2B5EF4-FFF2-40B4-BE49-F238E27FC236}">
                  <a16:creationId xmlns:a16="http://schemas.microsoft.com/office/drawing/2014/main" id="{7B98079D-3B33-27DC-0E1C-8A52F7A55A86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11845;p68">
            <a:extLst>
              <a:ext uri="{FF2B5EF4-FFF2-40B4-BE49-F238E27FC236}">
                <a16:creationId xmlns:a16="http://schemas.microsoft.com/office/drawing/2014/main" id="{A0658A17-00A0-F75F-1682-DE23AF8ECC94}"/>
              </a:ext>
            </a:extLst>
          </p:cNvPr>
          <p:cNvGrpSpPr/>
          <p:nvPr/>
        </p:nvGrpSpPr>
        <p:grpSpPr>
          <a:xfrm>
            <a:off x="5237236" y="1635513"/>
            <a:ext cx="487289" cy="421809"/>
            <a:chOff x="7500054" y="2934735"/>
            <a:chExt cx="350576" cy="280454"/>
          </a:xfrm>
          <a:solidFill>
            <a:schemeClr val="bg2"/>
          </a:solidFill>
        </p:grpSpPr>
        <p:sp>
          <p:nvSpPr>
            <p:cNvPr id="15" name="Google Shape;11846;p68">
              <a:extLst>
                <a:ext uri="{FF2B5EF4-FFF2-40B4-BE49-F238E27FC236}">
                  <a16:creationId xmlns:a16="http://schemas.microsoft.com/office/drawing/2014/main" id="{0C95B263-CBEC-50B9-C935-350B44D2F4B6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47;p68">
              <a:extLst>
                <a:ext uri="{FF2B5EF4-FFF2-40B4-BE49-F238E27FC236}">
                  <a16:creationId xmlns:a16="http://schemas.microsoft.com/office/drawing/2014/main" id="{2CBC9324-D400-F36D-BBD6-958A05EA089A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48;p68">
              <a:extLst>
                <a:ext uri="{FF2B5EF4-FFF2-40B4-BE49-F238E27FC236}">
                  <a16:creationId xmlns:a16="http://schemas.microsoft.com/office/drawing/2014/main" id="{5C797791-38DD-C128-90F9-B33931D97C2A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49;p68">
              <a:extLst>
                <a:ext uri="{FF2B5EF4-FFF2-40B4-BE49-F238E27FC236}">
                  <a16:creationId xmlns:a16="http://schemas.microsoft.com/office/drawing/2014/main" id="{63099A46-9C74-040D-9C10-D726ADC5D945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50;p68">
              <a:extLst>
                <a:ext uri="{FF2B5EF4-FFF2-40B4-BE49-F238E27FC236}">
                  <a16:creationId xmlns:a16="http://schemas.microsoft.com/office/drawing/2014/main" id="{047EBA2C-16FC-C0C9-8C09-0FE4EE158975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51;p68">
              <a:extLst>
                <a:ext uri="{FF2B5EF4-FFF2-40B4-BE49-F238E27FC236}">
                  <a16:creationId xmlns:a16="http://schemas.microsoft.com/office/drawing/2014/main" id="{727A4017-2174-0900-6786-852CC374333F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2;p68">
              <a:extLst>
                <a:ext uri="{FF2B5EF4-FFF2-40B4-BE49-F238E27FC236}">
                  <a16:creationId xmlns:a16="http://schemas.microsoft.com/office/drawing/2014/main" id="{B25AF3D1-C508-2F3B-B8ED-9541F481EE83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53;p68">
              <a:extLst>
                <a:ext uri="{FF2B5EF4-FFF2-40B4-BE49-F238E27FC236}">
                  <a16:creationId xmlns:a16="http://schemas.microsoft.com/office/drawing/2014/main" id="{16ECE3F3-A415-BEC5-D0AF-CBAD29ACAA92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9B54A0-2AF2-6028-C0A0-51BB4594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Functions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76BEEE-70CA-EEBD-4651-E0C468A30066}"/>
              </a:ext>
            </a:extLst>
          </p:cNvPr>
          <p:cNvSpPr/>
          <p:nvPr/>
        </p:nvSpPr>
        <p:spPr>
          <a:xfrm>
            <a:off x="847748" y="1782489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do_models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0C3F5-AC20-4B05-55BE-99AEBA9D824E}"/>
              </a:ext>
            </a:extLst>
          </p:cNvPr>
          <p:cNvSpPr/>
          <p:nvPr/>
        </p:nvSpPr>
        <p:spPr>
          <a:xfrm>
            <a:off x="2634269" y="1782488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rs_models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C7FB79-5A59-A26F-92FC-4F0CD5CA5345}"/>
              </a:ext>
            </a:extLst>
          </p:cNvPr>
          <p:cNvSpPr/>
          <p:nvPr/>
        </p:nvSpPr>
        <p:spPr>
          <a:xfrm>
            <a:off x="4420790" y="922345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selectvar_nl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E15C9B-2E10-7C4F-D4D5-8694FCBB7E74}"/>
              </a:ext>
            </a:extLst>
          </p:cNvPr>
          <p:cNvSpPr/>
          <p:nvPr/>
        </p:nvSpPr>
        <p:spPr>
          <a:xfrm>
            <a:off x="4420790" y="2645709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setup_lr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5F44A3-50C0-178B-92EC-9844D0637F57}"/>
              </a:ext>
            </a:extLst>
          </p:cNvPr>
          <p:cNvSpPr/>
          <p:nvPr/>
        </p:nvSpPr>
        <p:spPr>
          <a:xfrm>
            <a:off x="6422395" y="925581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normalize</a:t>
            </a:r>
            <a:endParaRPr lang="it-I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AAD5928-32D4-479D-D549-E0B2F5204269}"/>
              </a:ext>
            </a:extLst>
          </p:cNvPr>
          <p:cNvSpPr/>
          <p:nvPr/>
        </p:nvSpPr>
        <p:spPr>
          <a:xfrm>
            <a:off x="6422395" y="1574403"/>
            <a:ext cx="1343248" cy="38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logify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C7963-38C8-B68E-6DBE-26117C48524B}"/>
              </a:ext>
            </a:extLst>
          </p:cNvPr>
          <p:cNvSpPr txBox="1"/>
          <p:nvPr/>
        </p:nvSpPr>
        <p:spPr>
          <a:xfrm>
            <a:off x="914400" y="220346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4396-3BFE-0E4C-12E5-33FDE9924424}"/>
              </a:ext>
            </a:extLst>
          </p:cNvPr>
          <p:cNvSpPr txBox="1"/>
          <p:nvPr/>
        </p:nvSpPr>
        <p:spPr>
          <a:xfrm>
            <a:off x="2667595" y="2203461"/>
            <a:ext cx="1287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it-IT" dirty="0"/>
          </a:p>
          <a:p>
            <a:r>
              <a:rPr lang="it-IT" dirty="0"/>
              <a:t>- Independent</a:t>
            </a:r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7141E-5D9A-BF68-0082-EFD08E49B076}"/>
              </a:ext>
            </a:extLst>
          </p:cNvPr>
          <p:cNvSpPr txBox="1"/>
          <p:nvPr/>
        </p:nvSpPr>
        <p:spPr>
          <a:xfrm>
            <a:off x="4476506" y="3055091"/>
            <a:ext cx="1287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Dependent</a:t>
            </a:r>
            <a:endParaRPr lang="it-IT" dirty="0"/>
          </a:p>
          <a:p>
            <a:r>
              <a:rPr lang="it-IT" dirty="0"/>
              <a:t>- Independent</a:t>
            </a:r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5E3D6-65D7-C604-AD22-D2F25CDD401C}"/>
              </a:ext>
            </a:extLst>
          </p:cNvPr>
          <p:cNvSpPr txBox="1"/>
          <p:nvPr/>
        </p:nvSpPr>
        <p:spPr>
          <a:xfrm>
            <a:off x="4476506" y="1349164"/>
            <a:ext cx="1199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Dataset</a:t>
            </a:r>
          </a:p>
          <a:p>
            <a:r>
              <a:rPr lang="it-IT" dirty="0"/>
              <a:t>- </a:t>
            </a:r>
            <a:r>
              <a:rPr lang="it-IT" dirty="0" err="1"/>
              <a:t>BYearwise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Blogify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BIndsource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BTag</a:t>
            </a:r>
            <a:endParaRPr lang="it-IT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1B99AE-9DF1-6C64-21C7-E33B7692507F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>
            <a:off x="2190996" y="1977471"/>
            <a:ext cx="443273" cy="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706CC9-EC7B-6794-11C1-323B76F661F8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3977517" y="1117328"/>
            <a:ext cx="443273" cy="86014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1BD71-31D3-D457-11D6-FB491B41F9E4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 flipV="1">
            <a:off x="3977517" y="1977471"/>
            <a:ext cx="443273" cy="86322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931FD0-E523-C381-985A-4C75F432582A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5764038" y="1117328"/>
            <a:ext cx="658357" cy="32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AA0AF2-F526-EBB9-CF72-F952012E2197}"/>
              </a:ext>
            </a:extLst>
          </p:cNvPr>
          <p:cNvCxnSpPr>
            <a:cxnSpLocks/>
            <a:stCxn id="21" idx="1"/>
            <a:endCxn id="18" idx="3"/>
          </p:cNvCxnSpPr>
          <p:nvPr/>
        </p:nvCxnSpPr>
        <p:spPr>
          <a:xfrm flipH="1" flipV="1">
            <a:off x="5764038" y="1117328"/>
            <a:ext cx="658357" cy="652058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972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7517EC-0CAB-2A0B-11AB-01C2946DB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36" y="2000436"/>
            <a:ext cx="1823180" cy="48674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DBF42-FE6E-AF47-0262-A14065853DF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50836" y="244756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31D6BB-1629-D238-1192-192F4B5EA7F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17836" y="244758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3B65AC-B574-5320-D224-079822CDE21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388636" y="2447564"/>
            <a:ext cx="1823180" cy="14057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0277AC-68A2-7F78-9308-5FC6EA40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23" y="822813"/>
            <a:ext cx="6285942" cy="441257"/>
          </a:xfrm>
        </p:spPr>
        <p:txBody>
          <a:bodyPr/>
          <a:lstStyle/>
          <a:p>
            <a:pPr algn="r"/>
            <a:r>
              <a:rPr lang="it-IT" dirty="0"/>
              <a:t>Models output</a:t>
            </a:r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A177E38-0BB4-C858-6988-634FD927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9" y="889426"/>
            <a:ext cx="3960993" cy="3364647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0AAF8F01-217D-A1CB-2E3D-F277F05F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62" y="1989758"/>
            <a:ext cx="4480454" cy="22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0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CA02E6-689B-F9AF-A5A0-344DD610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03126"/>
              </p:ext>
            </p:extLst>
          </p:nvPr>
        </p:nvGraphicFramePr>
        <p:xfrm>
          <a:off x="712692" y="540344"/>
          <a:ext cx="7720580" cy="4050360"/>
        </p:xfrm>
        <a:graphic>
          <a:graphicData uri="http://schemas.openxmlformats.org/drawingml/2006/table">
            <a:tbl>
              <a:tblPr firstRow="1" bandRow="1">
                <a:tableStyleId>{2186931A-D53A-4965-8D94-B0B3CD37514B}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68765111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2007528297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3529891698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1052916790"/>
                    </a:ext>
                  </a:extLst>
                </a:gridCol>
                <a:gridCol w="1840145">
                  <a:extLst>
                    <a:ext uri="{9D8B030D-6E8A-4147-A177-3AD203B41FA5}">
                      <a16:colId xmlns:a16="http://schemas.microsoft.com/office/drawing/2014/main" val="276203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Carbon </a:t>
                      </a:r>
                      <a:r>
                        <a:rPr lang="it-IT" sz="700" dirty="0" err="1"/>
                        <a:t>Intensity</a:t>
                      </a:r>
                      <a:r>
                        <a:rPr lang="it-IT" sz="700" dirty="0"/>
                        <a:t> of </a:t>
                      </a:r>
                      <a:r>
                        <a:rPr lang="it-IT" sz="700" dirty="0" err="1"/>
                        <a:t>Electricity</a:t>
                      </a:r>
                      <a:endParaRPr lang="it-IT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 err="1"/>
                        <a:t>Greenhouse</a:t>
                      </a:r>
                      <a:r>
                        <a:rPr lang="it-IT" sz="700" dirty="0"/>
                        <a:t> Gas </a:t>
                      </a:r>
                      <a:r>
                        <a:rPr lang="it-IT" sz="700" dirty="0" err="1"/>
                        <a:t>Emissions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Hydro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/>
                        <a:t>Solar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121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Best Model</a:t>
                      </a:r>
                      <a:endParaRPr lang="en-US" sz="11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0,53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~1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0,87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0,95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46547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6536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 err="1"/>
                        <a:t>Without</a:t>
                      </a:r>
                      <a:r>
                        <a:rPr lang="it-IT" sz="1100" dirty="0"/>
                        <a:t> Source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0,26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0,77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0,34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0,33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78206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Without</a:t>
                      </a:r>
                      <a:r>
                        <a:rPr lang="it-IT" sz="700" dirty="0"/>
                        <a:t> Source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6026"/>
                  </a:ext>
                </a:extLst>
              </a:tr>
            </a:tbl>
          </a:graphicData>
        </a:graphic>
      </p:graphicFrame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592501A-DE82-A847-1290-3AE0354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3" y="965098"/>
            <a:ext cx="1562972" cy="168189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96DECE1-BA51-C740-4419-2DB14142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22" y="3007565"/>
            <a:ext cx="1821936" cy="145754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CBE437-5B49-0825-7967-43D7DC33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58" y="974910"/>
            <a:ext cx="1677118" cy="1672083"/>
          </a:xfrm>
          <a:prstGeom prst="rect">
            <a:avLst/>
          </a:prstGeom>
        </p:spPr>
      </p:pic>
      <p:pic>
        <p:nvPicPr>
          <p:cNvPr id="19" name="Picture 18" descr="Table&#10;&#10;Description automatically generated with low confidence">
            <a:extLst>
              <a:ext uri="{FF2B5EF4-FFF2-40B4-BE49-F238E27FC236}">
                <a16:creationId xmlns:a16="http://schemas.microsoft.com/office/drawing/2014/main" id="{8E495471-0AF6-2281-0C1D-B82D2E7D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471" y="2998774"/>
            <a:ext cx="1760464" cy="1475129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432965D-F2C2-F3FE-6EC1-6F9019D8C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349" y="1060656"/>
            <a:ext cx="1782737" cy="1498144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5BB5B83-37E2-B1B8-4FFB-1AEA403F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508" y="3016354"/>
            <a:ext cx="1599868" cy="1457549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84B01C40-9D87-28FD-B0C0-C9C5724E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911" y="1073606"/>
            <a:ext cx="1722865" cy="1498144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9B34217E-04F0-39D0-64FC-077AD3765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845" y="3016354"/>
            <a:ext cx="1710121" cy="14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CA02E6-689B-F9AF-A5A0-344DD610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61147"/>
              </p:ext>
            </p:extLst>
          </p:nvPr>
        </p:nvGraphicFramePr>
        <p:xfrm>
          <a:off x="720000" y="546063"/>
          <a:ext cx="7718400" cy="4050360"/>
        </p:xfrm>
        <a:graphic>
          <a:graphicData uri="http://schemas.openxmlformats.org/drawingml/2006/table">
            <a:tbl>
              <a:tblPr firstRow="1" bandRow="1">
                <a:tableStyleId>{2186931A-D53A-4965-8D94-B0B3CD37514B}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068765111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2007528297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3529891698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1052916790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276203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/>
                        <a:t>Wind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 err="1"/>
                        <a:t>Other</a:t>
                      </a:r>
                      <a:r>
                        <a:rPr lang="it-IT" sz="700" dirty="0"/>
                        <a:t> </a:t>
                      </a:r>
                      <a:r>
                        <a:rPr lang="it-IT" sz="700" dirty="0" err="1"/>
                        <a:t>Renewables</a:t>
                      </a:r>
                      <a:r>
                        <a:rPr lang="it-IT" sz="700" dirty="0"/>
                        <a:t>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700" dirty="0" err="1"/>
                        <a:t>Nuclear</a:t>
                      </a:r>
                      <a:r>
                        <a:rPr lang="it-IT" sz="700" dirty="0"/>
                        <a:t>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dirty="0"/>
                        <a:t>Low Carbon Share of </a:t>
                      </a:r>
                      <a:r>
                        <a:rPr lang="it-IT" sz="700" dirty="0" err="1"/>
                        <a:t>Electricity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121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Best Model</a:t>
                      </a:r>
                      <a:endParaRPr lang="en-US" sz="11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0,98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0,92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0,99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/>
                        <a:t>0,79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46547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6536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Without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Source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0,49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0,26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0,46</a:t>
                      </a:r>
                      <a:endParaRPr lang="en-US" sz="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 b="1" dirty="0"/>
                        <a:t>0,34</a:t>
                      </a:r>
                      <a:endParaRPr lang="en-US" sz="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78206"/>
                  </a:ext>
                </a:extLst>
              </a:tr>
              <a:tr h="1728000">
                <a:tc vMerge="1">
                  <a:txBody>
                    <a:bodyPr/>
                    <a:lstStyle/>
                    <a:p>
                      <a:r>
                        <a:rPr lang="it-IT" sz="700" dirty="0"/>
                        <a:t>Best Model </a:t>
                      </a:r>
                      <a:r>
                        <a:rPr lang="it-IT" sz="700" dirty="0" err="1"/>
                        <a:t>Without</a:t>
                      </a:r>
                      <a:r>
                        <a:rPr lang="it-IT" sz="700" dirty="0"/>
                        <a:t> Source </a:t>
                      </a:r>
                      <a:r>
                        <a:rPr lang="it-IT" sz="700" dirty="0" err="1"/>
                        <a:t>Coefficients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602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592501A-DE82-A847-1290-3AE03548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6591" y="972572"/>
            <a:ext cx="1459157" cy="1681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6DECE1-BA51-C740-4419-2DB14142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7870" y="2897031"/>
            <a:ext cx="1816601" cy="168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BE437-5B49-0825-7967-43D7DC33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1461" y="993126"/>
            <a:ext cx="1815042" cy="16400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495471-0AF6-2281-0C1D-B82D2E7D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31460" y="3020634"/>
            <a:ext cx="1815043" cy="1452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32965D-F2C2-F3FE-6EC1-6F9019D8C7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83958" y="990420"/>
            <a:ext cx="1588493" cy="16347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BB5B83-37E2-B1B8-4FFB-1AEA403F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70684" y="3069479"/>
            <a:ext cx="1815043" cy="1354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B01C40-9D87-28FD-B0C0-C9C5724E0A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14784" y="982320"/>
            <a:ext cx="1608980" cy="1642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34217E-04F0-39D0-64FC-077AD3765E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10974" y="2971583"/>
            <a:ext cx="1816601" cy="15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4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4543157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02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56874" y="2171252"/>
            <a:ext cx="3410325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Unit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4561910" y="2171252"/>
            <a:ext cx="3496704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4" y="3935550"/>
            <a:ext cx="3023749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Renaming</a:t>
            </a:r>
            <a:endParaRPr dirty="0"/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4802511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4535058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280;p32">
            <a:extLst>
              <a:ext uri="{FF2B5EF4-FFF2-40B4-BE49-F238E27FC236}">
                <a16:creationId xmlns:a16="http://schemas.microsoft.com/office/drawing/2014/main" id="{7B0B1667-9A84-87C0-FA27-70DC11C55374}"/>
              </a:ext>
            </a:extLst>
          </p:cNvPr>
          <p:cNvSpPr txBox="1">
            <a:spLocks/>
          </p:cNvSpPr>
          <p:nvPr/>
        </p:nvSpPr>
        <p:spPr>
          <a:xfrm>
            <a:off x="4676833" y="3179649"/>
            <a:ext cx="1275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43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283;p32">
            <a:extLst>
              <a:ext uri="{FF2B5EF4-FFF2-40B4-BE49-F238E27FC236}">
                <a16:creationId xmlns:a16="http://schemas.microsoft.com/office/drawing/2014/main" id="{446579BB-F213-FB7C-86FB-565EC30BCBAF}"/>
              </a:ext>
            </a:extLst>
          </p:cNvPr>
          <p:cNvSpPr txBox="1">
            <a:spLocks/>
          </p:cNvSpPr>
          <p:nvPr/>
        </p:nvSpPr>
        <p:spPr>
          <a:xfrm>
            <a:off x="4676832" y="3935550"/>
            <a:ext cx="3023749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Cleaning NA Values</a:t>
            </a:r>
          </a:p>
        </p:txBody>
      </p:sp>
      <p:cxnSp>
        <p:nvCxnSpPr>
          <p:cNvPr id="4" name="Google Shape;289;p32">
            <a:extLst>
              <a:ext uri="{FF2B5EF4-FFF2-40B4-BE49-F238E27FC236}">
                <a16:creationId xmlns:a16="http://schemas.microsoft.com/office/drawing/2014/main" id="{6D8C6854-B322-CCD3-6568-52C5A02F058A}"/>
              </a:ext>
            </a:extLst>
          </p:cNvPr>
          <p:cNvCxnSpPr/>
          <p:nvPr/>
        </p:nvCxnSpPr>
        <p:spPr>
          <a:xfrm>
            <a:off x="4816608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964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dataset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66975" y="3030537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rows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133500" y="3023104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Variables</a:t>
            </a:r>
            <a:endParaRPr lang="it-IT" dirty="0"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1" name="Google Shape;331;p35"/>
          <p:cNvCxnSpPr/>
          <p:nvPr/>
        </p:nvCxnSpPr>
        <p:spPr>
          <a:xfrm>
            <a:off x="1388699" y="2944837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5242650" y="2937404"/>
            <a:ext cx="5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11;p39">
            <a:extLst>
              <a:ext uri="{FF2B5EF4-FFF2-40B4-BE49-F238E27FC236}">
                <a16:creationId xmlns:a16="http://schemas.microsoft.com/office/drawing/2014/main" id="{50C36BCE-A063-49EB-528D-8EB19B895E62}"/>
              </a:ext>
            </a:extLst>
          </p:cNvPr>
          <p:cNvSpPr txBox="1">
            <a:spLocks/>
          </p:cNvSpPr>
          <p:nvPr/>
        </p:nvSpPr>
        <p:spPr>
          <a:xfrm>
            <a:off x="1244755" y="2086699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16, 338</a:t>
            </a:r>
          </a:p>
        </p:txBody>
      </p:sp>
      <p:sp>
        <p:nvSpPr>
          <p:cNvPr id="24" name="Google Shape;411;p39">
            <a:extLst>
              <a:ext uri="{FF2B5EF4-FFF2-40B4-BE49-F238E27FC236}">
                <a16:creationId xmlns:a16="http://schemas.microsoft.com/office/drawing/2014/main" id="{DE6F4E54-8646-B78C-B837-294AE9E24718}"/>
              </a:ext>
            </a:extLst>
          </p:cNvPr>
          <p:cNvSpPr txBox="1">
            <a:spLocks/>
          </p:cNvSpPr>
          <p:nvPr/>
        </p:nvSpPr>
        <p:spPr>
          <a:xfrm>
            <a:off x="5143966" y="2090415"/>
            <a:ext cx="3847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5500" dirty="0">
                <a:solidFill>
                  <a:schemeClr val="bg2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29842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Analysis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1272100" y="1889344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Transformation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2"/>
          </p:nvPr>
        </p:nvSpPr>
        <p:spPr>
          <a:xfrm>
            <a:off x="5335206" y="1727979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Plotting</a:t>
            </a:r>
            <a:endParaRPr lang="it-IT"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3"/>
          </p:nvPr>
        </p:nvSpPr>
        <p:spPr>
          <a:xfrm>
            <a:off x="1272100" y="2386369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of division by millions of population and applying logarithm function.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Creation of subset with single year data for year 2016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4"/>
          </p:nvPr>
        </p:nvSpPr>
        <p:spPr>
          <a:xfrm>
            <a:off x="5335206" y="2225004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</a:t>
            </a:r>
            <a:r>
              <a:rPr lang="en-US" dirty="0" err="1"/>
              <a:t>istribution</a:t>
            </a:r>
            <a:r>
              <a:rPr lang="en-US" dirty="0"/>
              <a:t> of all variables over all years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Distribution of variables in 2016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Percentage of NA values of each variable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Correlation plots</a:t>
            </a:r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066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B987B0-7ADB-8AD3-B53D-371B20ACC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5C1D9-E0FA-DA16-604A-4FCD115C313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6B1A13-161A-D027-A9A3-DF28A247960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33E424-7416-1E4A-7C0A-06F908BDAF5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F8356-948A-0A5C-68BB-4BDF43EA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52F1CF1-3F85-0DA8-8B8F-0679C8EB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2" y="652182"/>
            <a:ext cx="7194970" cy="39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2493"/>
      </p:ext>
    </p:extLst>
  </p:cSld>
  <p:clrMapOvr>
    <a:masterClrMapping/>
  </p:clrMapOvr>
</p:sld>
</file>

<file path=ppt/theme/theme1.xml><?xml version="1.0" encoding="utf-8"?>
<a:theme xmlns:a="http://schemas.openxmlformats.org/drawingml/2006/main" name="Antibiotic Resistance Clinical Case Report by Slidesgo">
  <a:themeElements>
    <a:clrScheme name="Simple Light">
      <a:dk1>
        <a:srgbClr val="525151"/>
      </a:dk1>
      <a:lt1>
        <a:srgbClr val="F0EEEA"/>
      </a:lt1>
      <a:dk2>
        <a:srgbClr val="F46B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5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646</Words>
  <Application>Microsoft Office PowerPoint</Application>
  <PresentationFormat>On-screen Show (16:9)</PresentationFormat>
  <Paragraphs>163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Open Sans</vt:lpstr>
      <vt:lpstr>DM Serif Display</vt:lpstr>
      <vt:lpstr>Bebas Neue</vt:lpstr>
      <vt:lpstr>Arial</vt:lpstr>
      <vt:lpstr>Antibiotic Resistance Clinical Case Report by Slidesgo</vt:lpstr>
      <vt:lpstr>Low-Carbon Electricity Generation: A Comprehensive Analysis</vt:lpstr>
      <vt:lpstr>01</vt:lpstr>
      <vt:lpstr>01</vt:lpstr>
      <vt:lpstr>11</vt:lpstr>
      <vt:lpstr>The datasets</vt:lpstr>
      <vt:lpstr>01</vt:lpstr>
      <vt:lpstr>The final dataset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A global overview</vt:lpstr>
      <vt:lpstr>A global overview</vt:lpstr>
      <vt:lpstr>History of low-carbon generation</vt:lpstr>
      <vt:lpstr>First phase: the dawn of low-carbon electricity</vt:lpstr>
      <vt:lpstr>Second phase: nuclear’s golden age</vt:lpstr>
      <vt:lpstr>Third phase: renewables’ golden age</vt:lpstr>
      <vt:lpstr>Grouping in macroregions</vt:lpstr>
      <vt:lpstr>Low-carbon and macroregions: how does generation vary?</vt:lpstr>
      <vt:lpstr>Transversal importance of hydropower</vt:lpstr>
      <vt:lpstr>Zoom on non-hydro renewables</vt:lpstr>
      <vt:lpstr>Higher share means stronger green transition?</vt:lpstr>
      <vt:lpstr>South-Africa: the outperforming country</vt:lpstr>
      <vt:lpstr>The Green Score</vt:lpstr>
      <vt:lpstr>Green Score in different countries</vt:lpstr>
      <vt:lpstr>Hydropower dominance in the outliers</vt:lpstr>
      <vt:lpstr>Laos: the Battery of Southeast Asia</vt:lpstr>
      <vt:lpstr>Which sources influence the Green Score?</vt:lpstr>
      <vt:lpstr>Macroregions and Green Scores</vt:lpstr>
      <vt:lpstr>Developed Countries: an heterogeneous energy mix</vt:lpstr>
      <vt:lpstr>Developed Countries: some driven by hydropower</vt:lpstr>
      <vt:lpstr>Developed Countries: others by nuclear power</vt:lpstr>
      <vt:lpstr>Developed Countries: others still by non-hydro renewables</vt:lpstr>
      <vt:lpstr>Eastern Europe: the nuclear region</vt:lpstr>
      <vt:lpstr>Latin-America, Asia and Sub-Saharan Africa: the hydropower rule</vt:lpstr>
      <vt:lpstr>Latin-America, Asia and Sub-Saharan Africa: the hydropower rule</vt:lpstr>
      <vt:lpstr>Latin-America, Asia and Sub-Saharan Africa: the hydropower rule</vt:lpstr>
      <vt:lpstr>Uruguay: the wind republic</vt:lpstr>
      <vt:lpstr>Kenya: a successful exploitation</vt:lpstr>
      <vt:lpstr>Kenya: a successful exploitation</vt:lpstr>
      <vt:lpstr>The Middle East and North Africa: the fossil fuel dependency</vt:lpstr>
      <vt:lpstr>Per capita reserves of oil and gas</vt:lpstr>
      <vt:lpstr>03</vt:lpstr>
      <vt:lpstr>Modeling Steps</vt:lpstr>
      <vt:lpstr>Functions</vt:lpstr>
      <vt:lpstr>Models output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Low-Carbon Electricity Generation: A Comprehensive Analysis</dc:title>
  <dc:creator>Valerio Rocca</dc:creator>
  <cp:lastModifiedBy>Giacomo</cp:lastModifiedBy>
  <cp:revision>12</cp:revision>
  <dcterms:modified xsi:type="dcterms:W3CDTF">2023-05-25T01:33:50Z</dcterms:modified>
</cp:coreProperties>
</file>